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3" r:id="rId7"/>
    <p:sldId id="264" r:id="rId8"/>
    <p:sldId id="265" r:id="rId9"/>
    <p:sldId id="266" r:id="rId10"/>
    <p:sldId id="270" r:id="rId11"/>
    <p:sldId id="268" r:id="rId12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38" autoAdjust="0"/>
  </p:normalViewPr>
  <p:slideViewPr>
    <p:cSldViewPr snapToGrid="0" snapToObjects="1"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46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91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60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2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1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94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67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81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3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23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32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543F-129F-FD42-920A-0B6F08220ED6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D690-07F3-BE49-942A-4B1062B13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6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800" y="151206"/>
            <a:ext cx="5435600" cy="991794"/>
          </a:xfrm>
        </p:spPr>
        <p:txBody>
          <a:bodyPr>
            <a:normAutofit/>
          </a:bodyPr>
          <a:lstStyle/>
          <a:p>
            <a:r>
              <a:rPr lang="en-US" dirty="0"/>
              <a:t>Leeds Supertram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295044"/>
            <a:ext cx="6400800" cy="1174122"/>
          </a:xfrm>
        </p:spPr>
        <p:txBody>
          <a:bodyPr/>
          <a:lstStyle/>
          <a:p>
            <a:r>
              <a:rPr lang="en-US" dirty="0"/>
              <a:t>Presentation 12</a:t>
            </a:r>
            <a:r>
              <a:rPr lang="en-US" baseline="30000" dirty="0"/>
              <a:t>th</a:t>
            </a:r>
            <a:r>
              <a:rPr lang="en-US" dirty="0"/>
              <a:t> Dec. 2016 by</a:t>
            </a:r>
          </a:p>
          <a:p>
            <a:r>
              <a:rPr lang="en-US" dirty="0"/>
              <a:t>Lincoln Shields and Colin Dyas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30" y="977900"/>
            <a:ext cx="8067230" cy="41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04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Partnership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389" y="914400"/>
            <a:ext cx="8054411" cy="554990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Private sector promotes</a:t>
            </a:r>
          </a:p>
          <a:p>
            <a:pPr lvl="1"/>
            <a:r>
              <a:rPr lang="en-US" dirty="0"/>
              <a:t>raises the funds</a:t>
            </a:r>
          </a:p>
          <a:p>
            <a:pPr lvl="1"/>
            <a:r>
              <a:rPr lang="en-US" dirty="0"/>
              <a:t>Constructs</a:t>
            </a:r>
          </a:p>
          <a:p>
            <a:pPr lvl="1"/>
            <a:r>
              <a:rPr lang="en-US" dirty="0"/>
              <a:t>operates</a:t>
            </a:r>
          </a:p>
          <a:p>
            <a:r>
              <a:rPr lang="en-US" dirty="0">
                <a:solidFill>
                  <a:srgbClr val="FF0000"/>
                </a:solidFill>
              </a:rPr>
              <a:t>Public sector</a:t>
            </a:r>
          </a:p>
          <a:p>
            <a:pPr lvl="1"/>
            <a:r>
              <a:rPr lang="en-US" dirty="0"/>
              <a:t>Approves (planning permission)</a:t>
            </a:r>
          </a:p>
          <a:p>
            <a:pPr lvl="1"/>
            <a:r>
              <a:rPr lang="en-US" dirty="0"/>
              <a:t>Buys out later, and operates ?</a:t>
            </a:r>
          </a:p>
          <a:p>
            <a:r>
              <a:rPr lang="en-US" dirty="0">
                <a:solidFill>
                  <a:srgbClr val="3366FF"/>
                </a:solidFill>
              </a:rPr>
              <a:t>The community</a:t>
            </a:r>
          </a:p>
          <a:p>
            <a:pPr lvl="1"/>
            <a:r>
              <a:rPr lang="en-US" dirty="0"/>
              <a:t>Gets many benefits</a:t>
            </a:r>
          </a:p>
          <a:p>
            <a:pPr lvl="2"/>
            <a:r>
              <a:rPr lang="en-US" dirty="0"/>
              <a:t>Acceptable travel choices</a:t>
            </a:r>
          </a:p>
          <a:p>
            <a:pPr lvl="2"/>
            <a:r>
              <a:rPr lang="en-US" dirty="0"/>
              <a:t>Less toxic air, illness and premature deaths</a:t>
            </a:r>
          </a:p>
          <a:p>
            <a:pPr lvl="2"/>
            <a:r>
              <a:rPr lang="en-US" dirty="0"/>
              <a:t>Less noise and safer streets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7900" y="64643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www.trampower.co.uk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00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19" y="1417638"/>
            <a:ext cx="8665435" cy="50515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People like trams </a:t>
            </a:r>
            <a:r>
              <a:rPr lang="en-US" dirty="0" smtClean="0"/>
              <a:t>(Circa </a:t>
            </a:r>
            <a:r>
              <a:rPr lang="en-US" dirty="0"/>
              <a:t>80% </a:t>
            </a:r>
            <a:r>
              <a:rPr lang="en-US" dirty="0" smtClean="0"/>
              <a:t>support)</a:t>
            </a:r>
            <a:endParaRPr lang="en-US" dirty="0"/>
          </a:p>
          <a:p>
            <a:r>
              <a:rPr lang="en-US" dirty="0"/>
              <a:t>Commuters leave cars at home, or </a:t>
            </a:r>
            <a:r>
              <a:rPr lang="en-US" dirty="0" err="1" smtClean="0"/>
              <a:t>Park+Ride</a:t>
            </a:r>
            <a:r>
              <a:rPr lang="en-US" dirty="0" smtClean="0"/>
              <a:t> </a:t>
            </a:r>
            <a:r>
              <a:rPr lang="en-US" dirty="0"/>
              <a:t>the tram</a:t>
            </a:r>
          </a:p>
          <a:p>
            <a:r>
              <a:rPr lang="en-US" dirty="0"/>
              <a:t>Reduces traffic (gets people out of cars !)  </a:t>
            </a:r>
          </a:p>
          <a:p>
            <a:pPr lvl="1"/>
            <a:r>
              <a:rPr lang="en-US" dirty="0"/>
              <a:t>Complementary management</a:t>
            </a:r>
          </a:p>
          <a:p>
            <a:pPr lvl="1"/>
            <a:r>
              <a:rPr lang="en-US" dirty="0"/>
              <a:t>Tram priorities</a:t>
            </a:r>
          </a:p>
          <a:p>
            <a:pPr lvl="1"/>
            <a:r>
              <a:rPr lang="en-US" dirty="0"/>
              <a:t>Prevent suppressed car trips clogging roads</a:t>
            </a:r>
          </a:p>
          <a:p>
            <a:r>
              <a:rPr lang="en-US" dirty="0"/>
              <a:t>Less congestion</a:t>
            </a:r>
          </a:p>
          <a:p>
            <a:r>
              <a:rPr lang="en-US" dirty="0"/>
              <a:t>Better air quality</a:t>
            </a:r>
          </a:p>
          <a:p>
            <a:r>
              <a:rPr lang="en-US" dirty="0"/>
              <a:t>Improves access and connectivity</a:t>
            </a:r>
          </a:p>
          <a:p>
            <a:r>
              <a:rPr lang="en-US" dirty="0"/>
              <a:t>Raises investor confidence for other projects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49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866696"/>
            <a:ext cx="8665436" cy="56281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200" dirty="0" smtClean="0"/>
              <a:t>National </a:t>
            </a:r>
            <a:r>
              <a:rPr lang="en-US" sz="5200" dirty="0" smtClean="0"/>
              <a:t>Audit Office Report </a:t>
            </a:r>
            <a:r>
              <a:rPr lang="en-US" sz="1800" dirty="0" smtClean="0"/>
              <a:t>(2004)</a:t>
            </a:r>
            <a:endParaRPr lang="en-US" dirty="0" smtClean="0"/>
          </a:p>
          <a:p>
            <a:r>
              <a:rPr lang="en-US" dirty="0" smtClean="0"/>
              <a:t>Tramways </a:t>
            </a:r>
            <a:r>
              <a:rPr lang="en-US" dirty="0"/>
              <a:t>too expensive</a:t>
            </a:r>
          </a:p>
          <a:p>
            <a:r>
              <a:rPr lang="en-US" dirty="0"/>
              <a:t>Optimistic patronage forecasts</a:t>
            </a:r>
          </a:p>
          <a:p>
            <a:r>
              <a:rPr lang="en-US" dirty="0"/>
              <a:t>CAPEX under estimated</a:t>
            </a:r>
          </a:p>
          <a:p>
            <a:r>
              <a:rPr lang="en-US" dirty="0"/>
              <a:t>Each with different contract – high legal costs</a:t>
            </a:r>
          </a:p>
          <a:p>
            <a:r>
              <a:rPr lang="en-US" dirty="0"/>
              <a:t>Economic and social disruption in construction</a:t>
            </a:r>
          </a:p>
          <a:p>
            <a:pPr marL="0" indent="0">
              <a:buNone/>
            </a:pPr>
            <a:r>
              <a:rPr lang="en-US" sz="4700" dirty="0" smtClean="0"/>
              <a:t>Green </a:t>
            </a:r>
            <a:r>
              <a:rPr lang="en-US" sz="4700" dirty="0"/>
              <a:t>Light for Light </a:t>
            </a:r>
            <a:r>
              <a:rPr lang="en-US" sz="4700" dirty="0" smtClean="0"/>
              <a:t>Rail </a:t>
            </a:r>
            <a:r>
              <a:rPr lang="en-US" sz="1800" dirty="0" err="1" smtClean="0"/>
              <a:t>DfT</a:t>
            </a:r>
            <a:r>
              <a:rPr lang="en-US" sz="1800" dirty="0" smtClean="0"/>
              <a:t> </a:t>
            </a:r>
            <a:r>
              <a:rPr lang="en-US" sz="1800" dirty="0"/>
              <a:t>Report  </a:t>
            </a:r>
            <a:r>
              <a:rPr lang="en-US" sz="1800" dirty="0" smtClean="0"/>
              <a:t>(</a:t>
            </a:r>
            <a:r>
              <a:rPr lang="en-US" sz="1800" dirty="0"/>
              <a:t>2011)</a:t>
            </a:r>
          </a:p>
          <a:p>
            <a:pPr>
              <a:buFontTx/>
              <a:buChar char="-"/>
            </a:pPr>
            <a:r>
              <a:rPr lang="en-US" dirty="0"/>
              <a:t>Only if costs come down to other EU levels</a:t>
            </a:r>
          </a:p>
          <a:p>
            <a:pPr marL="0" indent="0">
              <a:buNone/>
            </a:pPr>
            <a:r>
              <a:rPr lang="en-US" sz="5700" dirty="0"/>
              <a:t> </a:t>
            </a:r>
            <a:r>
              <a:rPr lang="en-US" sz="4700" dirty="0" smtClean="0">
                <a:solidFill>
                  <a:srgbClr val="FF0000"/>
                </a:solidFill>
              </a:rPr>
              <a:t>Then </a:t>
            </a:r>
            <a:r>
              <a:rPr lang="en-US" sz="4700" dirty="0">
                <a:solidFill>
                  <a:srgbClr val="FF0000"/>
                </a:solidFill>
              </a:rPr>
              <a:t>came Edinburgh !</a:t>
            </a:r>
            <a:endParaRPr lang="en-US" sz="57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55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38138"/>
            <a:ext cx="8229600" cy="995362"/>
          </a:xfrm>
        </p:spPr>
        <p:txBody>
          <a:bodyPr/>
          <a:lstStyle/>
          <a:p>
            <a:r>
              <a:rPr lang="en-US" dirty="0"/>
              <a:t>Issues for today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74" y="1204957"/>
            <a:ext cx="8887626" cy="53736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Pollution </a:t>
            </a:r>
          </a:p>
          <a:p>
            <a:pPr lvl="1"/>
            <a:r>
              <a:rPr lang="en-US" dirty="0"/>
              <a:t>N.I.C.E Report on toxic traffic air pollution: </a:t>
            </a:r>
          </a:p>
          <a:p>
            <a:pPr lvl="2"/>
            <a:r>
              <a:rPr lang="en-US" dirty="0"/>
              <a:t>“public health crisis of our generation”.</a:t>
            </a:r>
          </a:p>
          <a:p>
            <a:pPr lvl="2"/>
            <a:r>
              <a:rPr lang="en-US" dirty="0"/>
              <a:t>Kills over 40,000 pa in UK</a:t>
            </a:r>
          </a:p>
          <a:p>
            <a:pPr lvl="1"/>
            <a:r>
              <a:rPr lang="en-US" dirty="0"/>
              <a:t>Kills c 700 people in Leeds pa.</a:t>
            </a:r>
          </a:p>
          <a:p>
            <a:pPr lvl="1"/>
            <a:r>
              <a:rPr lang="en-US" dirty="0"/>
              <a:t>cost to the NHS £480m pa.</a:t>
            </a:r>
          </a:p>
          <a:p>
            <a:pPr lvl="1"/>
            <a:r>
              <a:rPr lang="en-US" dirty="0"/>
              <a:t>Leeds worst: local smog spot - and third nationally</a:t>
            </a:r>
          </a:p>
          <a:p>
            <a:pPr lvl="1"/>
            <a:r>
              <a:rPr lang="en-US" dirty="0"/>
              <a:t>Leeds will breach limits of air pollution past </a:t>
            </a:r>
            <a:r>
              <a:rPr lang="en-US" dirty="0" smtClean="0"/>
              <a:t>2020</a:t>
            </a:r>
          </a:p>
          <a:p>
            <a:pPr lvl="1"/>
            <a:r>
              <a:rPr lang="en-US" dirty="0" smtClean="0"/>
              <a:t>Tyre and tarmac debris more than legal limit of </a:t>
            </a:r>
            <a:r>
              <a:rPr lang="en-US" dirty="0" smtClean="0"/>
              <a:t>PM10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Northern Power </a:t>
            </a:r>
            <a:r>
              <a:rPr lang="en-US" dirty="0" smtClean="0"/>
              <a:t>House</a:t>
            </a:r>
          </a:p>
          <a:p>
            <a:pPr lvl="1"/>
            <a:r>
              <a:rPr lang="en-US" dirty="0" smtClean="0"/>
              <a:t>Manchester Metrolink; unlocking economic investment</a:t>
            </a:r>
          </a:p>
          <a:p>
            <a:pPr lvl="1"/>
            <a:r>
              <a:rPr lang="en-US" dirty="0" smtClean="0"/>
              <a:t>Buses major source of pollution, don’t get people out of cars</a:t>
            </a:r>
          </a:p>
          <a:p>
            <a:endParaRPr lang="en-US" dirty="0" smtClean="0"/>
          </a:p>
          <a:p>
            <a:r>
              <a:rPr lang="en-US" dirty="0" smtClean="0"/>
              <a:t>Local Issues</a:t>
            </a:r>
            <a:endParaRPr lang="en-US" dirty="0" smtClean="0"/>
          </a:p>
          <a:p>
            <a:pPr lvl="1"/>
            <a:r>
              <a:rPr lang="en-US" dirty="0" smtClean="0"/>
              <a:t>Failed </a:t>
            </a:r>
            <a:r>
              <a:rPr lang="en-US" dirty="0"/>
              <a:t>Scott Hall Road Busway ? No change in modal split in 20yrs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89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48"/>
            <a:ext cx="8229600" cy="110658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Preston GUILD Line - a new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62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Community support for trams</a:t>
            </a:r>
          </a:p>
          <a:p>
            <a:pPr lvl="1"/>
            <a:r>
              <a:rPr lang="en-US" dirty="0"/>
              <a:t>80% residents, 75% businesses, 87% in on line poll</a:t>
            </a:r>
          </a:p>
          <a:p>
            <a:r>
              <a:rPr lang="en-US" dirty="0"/>
              <a:t>Privately promoted</a:t>
            </a:r>
          </a:p>
          <a:p>
            <a:r>
              <a:rPr lang="en-US" dirty="0"/>
              <a:t>Commercially based</a:t>
            </a:r>
          </a:p>
          <a:p>
            <a:r>
              <a:rPr lang="en-US" dirty="0"/>
              <a:t>Financially viable</a:t>
            </a:r>
          </a:p>
          <a:p>
            <a:r>
              <a:rPr lang="en-US" dirty="0"/>
              <a:t>CAPEX reduced</a:t>
            </a:r>
          </a:p>
          <a:p>
            <a:r>
              <a:rPr lang="en-US" dirty="0"/>
              <a:t>Planning Approach</a:t>
            </a:r>
          </a:p>
          <a:p>
            <a:r>
              <a:rPr lang="en-US" dirty="0"/>
              <a:t>Council Support</a:t>
            </a:r>
          </a:p>
          <a:p>
            <a:pPr lvl="1"/>
            <a:r>
              <a:rPr lang="en-US" dirty="0"/>
              <a:t>Local Plan 2012-26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8333" y="2677562"/>
            <a:ext cx="4889635" cy="369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6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GUILD Tramway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4461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18,000 residents along line will make:</a:t>
            </a:r>
          </a:p>
          <a:p>
            <a:pPr lvl="1"/>
            <a:r>
              <a:rPr lang="en-US" dirty="0"/>
              <a:t>1.8m trips pa. ,  &gt;30% from cars</a:t>
            </a:r>
          </a:p>
          <a:p>
            <a:r>
              <a:rPr lang="en-US" dirty="0"/>
              <a:t>No external trips included </a:t>
            </a:r>
          </a:p>
          <a:p>
            <a:pPr lvl="1"/>
            <a:r>
              <a:rPr lang="en-US" dirty="0"/>
              <a:t>e.g. P+R &amp; Rail, and Deepdale Retail Park uncertain</a:t>
            </a:r>
          </a:p>
          <a:p>
            <a:r>
              <a:rPr lang="en-US" dirty="0"/>
              <a:t>Revenue based on local bus fares (£1.75/trip)</a:t>
            </a:r>
          </a:p>
          <a:p>
            <a:r>
              <a:rPr lang="en-US" dirty="0"/>
              <a:t>Capital cost: £25million</a:t>
            </a:r>
          </a:p>
          <a:p>
            <a:pPr lvl="1"/>
            <a:r>
              <a:rPr lang="en-US" dirty="0"/>
              <a:t>6km line, 4.5km off street</a:t>
            </a:r>
          </a:p>
          <a:p>
            <a:r>
              <a:rPr lang="en-US" dirty="0"/>
              <a:t>Operating cost c £2m pa.</a:t>
            </a:r>
          </a:p>
          <a:p>
            <a:r>
              <a:rPr lang="en-US" dirty="0"/>
              <a:t>IRR &gt; 5%pa.</a:t>
            </a:r>
          </a:p>
          <a:p>
            <a:r>
              <a:rPr lang="en-US" dirty="0"/>
              <a:t>Commercial funds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4863" y="3771025"/>
            <a:ext cx="4230249" cy="2692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03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38"/>
            <a:ext cx="8229600" cy="844522"/>
          </a:xfrm>
        </p:spPr>
        <p:txBody>
          <a:bodyPr/>
          <a:lstStyle/>
          <a:p>
            <a:r>
              <a:rPr lang="en-US" dirty="0"/>
              <a:t>City Class </a:t>
            </a:r>
            <a:r>
              <a:rPr lang="en-US" dirty="0" smtClean="0"/>
              <a:t>Tram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137" y="1086842"/>
            <a:ext cx="539398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100% flat floor</a:t>
            </a:r>
          </a:p>
          <a:p>
            <a:r>
              <a:rPr lang="en-US" sz="2800" dirty="0"/>
              <a:t>Low floor 300mm high</a:t>
            </a:r>
          </a:p>
          <a:p>
            <a:r>
              <a:rPr lang="en-US" sz="2800" dirty="0"/>
              <a:t>Braking</a:t>
            </a:r>
          </a:p>
          <a:p>
            <a:pPr lvl="1"/>
            <a:r>
              <a:rPr lang="en-US" sz="2400" dirty="0"/>
              <a:t>Service = 1.5m/s</a:t>
            </a:r>
            <a:r>
              <a:rPr lang="en-US" sz="2400" baseline="30000" dirty="0"/>
              <a:t>2   </a:t>
            </a:r>
            <a:r>
              <a:rPr lang="en-US" sz="2400" dirty="0"/>
              <a:t> no jerking</a:t>
            </a:r>
          </a:p>
          <a:p>
            <a:pPr lvl="1"/>
            <a:r>
              <a:rPr lang="en-US" sz="2400" dirty="0"/>
              <a:t>Emergency = 3.3m/s</a:t>
            </a:r>
            <a:r>
              <a:rPr lang="en-US" sz="2400" baseline="30000" dirty="0"/>
              <a:t>2</a:t>
            </a:r>
          </a:p>
          <a:p>
            <a:r>
              <a:rPr lang="en-US" sz="2800" dirty="0"/>
              <a:t>No wheel squeal</a:t>
            </a:r>
          </a:p>
          <a:p>
            <a:r>
              <a:rPr lang="en-US" sz="2800" dirty="0"/>
              <a:t>Sprung wheels= smooth ride</a:t>
            </a:r>
          </a:p>
          <a:p>
            <a:r>
              <a:rPr lang="en-US" sz="2800" dirty="0"/>
              <a:t>Automatic slip/slide control</a:t>
            </a:r>
          </a:p>
          <a:p>
            <a:r>
              <a:rPr lang="en-US" sz="2800" dirty="0"/>
              <a:t>No sand needed</a:t>
            </a:r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7659" y="1058987"/>
            <a:ext cx="3279768" cy="213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658" y="3181434"/>
            <a:ext cx="3279768" cy="3518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58" y="6223000"/>
            <a:ext cx="327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8% gradient - 20m reverse curve</a:t>
            </a:r>
          </a:p>
        </p:txBody>
      </p:sp>
    </p:spTree>
    <p:extLst>
      <p:ext uri="{BB962C8B-B14F-4D97-AF65-F5344CB8AC3E}">
        <p14:creationId xmlns:p14="http://schemas.microsoft.com/office/powerpoint/2010/main" xmlns="" val="396364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71439"/>
            <a:ext cx="592454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Leeds Supertram 2  (2003)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0" y="3670300"/>
            <a:ext cx="4713742" cy="2743200"/>
          </a:xfrm>
        </p:spPr>
        <p:txBody>
          <a:bodyPr>
            <a:normAutofit/>
          </a:bodyPr>
          <a:lstStyle/>
          <a:p>
            <a:r>
              <a:rPr lang="en-US" sz="2400" dirty="0"/>
              <a:t>CAPEX</a:t>
            </a:r>
          </a:p>
          <a:p>
            <a:r>
              <a:rPr lang="en-US" sz="2400" dirty="0"/>
              <a:t>Utility = £100million</a:t>
            </a:r>
          </a:p>
          <a:p>
            <a:r>
              <a:rPr lang="en-US" sz="2400" dirty="0"/>
              <a:t>Track =  £100million</a:t>
            </a:r>
          </a:p>
          <a:p>
            <a:r>
              <a:rPr lang="en-US" sz="2400" dirty="0"/>
              <a:t>Trams =   £70million</a:t>
            </a:r>
          </a:p>
          <a:p>
            <a:r>
              <a:rPr lang="en-US" sz="2400" dirty="0"/>
              <a:t>Other =    </a:t>
            </a:r>
            <a:r>
              <a:rPr lang="en-US" sz="2400" dirty="0" smtClean="0"/>
              <a:t>£130million </a:t>
            </a:r>
            <a:endParaRPr lang="en-US" sz="2400" dirty="0"/>
          </a:p>
          <a:p>
            <a:r>
              <a:rPr lang="en-US" sz="2400" dirty="0"/>
              <a:t>TOTAL=  £400 million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3822" y="1019096"/>
            <a:ext cx="3777881" cy="516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700" y="1003300"/>
            <a:ext cx="3822700" cy="2740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679" y="6286500"/>
            <a:ext cx="81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Cancelled by  Chancellor Alistair Darling 2005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41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"/>
            <a:ext cx="9144000" cy="683483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930900" y="5143500"/>
            <a:ext cx="927100" cy="1320800"/>
          </a:xfrm>
          <a:custGeom>
            <a:avLst/>
            <a:gdLst>
              <a:gd name="connsiteX0" fmla="*/ 0 w 749300"/>
              <a:gd name="connsiteY0" fmla="*/ 0 h 1117600"/>
              <a:gd name="connsiteX1" fmla="*/ 203200 w 749300"/>
              <a:gd name="connsiteY1" fmla="*/ 292100 h 1117600"/>
              <a:gd name="connsiteX2" fmla="*/ 444500 w 749300"/>
              <a:gd name="connsiteY2" fmla="*/ 558800 h 1117600"/>
              <a:gd name="connsiteX3" fmla="*/ 647700 w 749300"/>
              <a:gd name="connsiteY3" fmla="*/ 723900 h 1117600"/>
              <a:gd name="connsiteX4" fmla="*/ 749300 w 749300"/>
              <a:gd name="connsiteY4" fmla="*/ 774700 h 1117600"/>
              <a:gd name="connsiteX5" fmla="*/ 749300 w 749300"/>
              <a:gd name="connsiteY5" fmla="*/ 774700 h 1117600"/>
              <a:gd name="connsiteX6" fmla="*/ 685800 w 749300"/>
              <a:gd name="connsiteY6" fmla="*/ 1003300 h 1117600"/>
              <a:gd name="connsiteX7" fmla="*/ 685800 w 749300"/>
              <a:gd name="connsiteY7" fmla="*/ 1003300 h 1117600"/>
              <a:gd name="connsiteX8" fmla="*/ 673100 w 749300"/>
              <a:gd name="connsiteY8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300" h="1117600">
                <a:moveTo>
                  <a:pt x="0" y="0"/>
                </a:moveTo>
                <a:lnTo>
                  <a:pt x="203200" y="292100"/>
                </a:lnTo>
                <a:lnTo>
                  <a:pt x="444500" y="558800"/>
                </a:lnTo>
                <a:lnTo>
                  <a:pt x="647700" y="723900"/>
                </a:lnTo>
                <a:lnTo>
                  <a:pt x="749300" y="774700"/>
                </a:lnTo>
                <a:lnTo>
                  <a:pt x="749300" y="774700"/>
                </a:lnTo>
                <a:lnTo>
                  <a:pt x="685800" y="1003300"/>
                </a:lnTo>
                <a:lnTo>
                  <a:pt x="685800" y="1003300"/>
                </a:lnTo>
                <a:lnTo>
                  <a:pt x="673100" y="11176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30600" y="177800"/>
            <a:ext cx="2133600" cy="4229100"/>
          </a:xfrm>
          <a:custGeom>
            <a:avLst/>
            <a:gdLst>
              <a:gd name="connsiteX0" fmla="*/ 190500 w 2133600"/>
              <a:gd name="connsiteY0" fmla="*/ 0 h 4229100"/>
              <a:gd name="connsiteX1" fmla="*/ 0 w 2133600"/>
              <a:gd name="connsiteY1" fmla="*/ 76200 h 4229100"/>
              <a:gd name="connsiteX2" fmla="*/ 431800 w 2133600"/>
              <a:gd name="connsiteY2" fmla="*/ 431800 h 4229100"/>
              <a:gd name="connsiteX3" fmla="*/ 609600 w 2133600"/>
              <a:gd name="connsiteY3" fmla="*/ 685800 h 4229100"/>
              <a:gd name="connsiteX4" fmla="*/ 787400 w 2133600"/>
              <a:gd name="connsiteY4" fmla="*/ 1028700 h 4229100"/>
              <a:gd name="connsiteX5" fmla="*/ 863600 w 2133600"/>
              <a:gd name="connsiteY5" fmla="*/ 1358900 h 4229100"/>
              <a:gd name="connsiteX6" fmla="*/ 825500 w 2133600"/>
              <a:gd name="connsiteY6" fmla="*/ 1676400 h 4229100"/>
              <a:gd name="connsiteX7" fmla="*/ 800100 w 2133600"/>
              <a:gd name="connsiteY7" fmla="*/ 1930400 h 4229100"/>
              <a:gd name="connsiteX8" fmla="*/ 723900 w 2133600"/>
              <a:gd name="connsiteY8" fmla="*/ 2349500 h 4229100"/>
              <a:gd name="connsiteX9" fmla="*/ 723900 w 2133600"/>
              <a:gd name="connsiteY9" fmla="*/ 2514600 h 4229100"/>
              <a:gd name="connsiteX10" fmla="*/ 723900 w 2133600"/>
              <a:gd name="connsiteY10" fmla="*/ 2514600 h 4229100"/>
              <a:gd name="connsiteX11" fmla="*/ 762000 w 2133600"/>
              <a:gd name="connsiteY11" fmla="*/ 2641600 h 4229100"/>
              <a:gd name="connsiteX12" fmla="*/ 850900 w 2133600"/>
              <a:gd name="connsiteY12" fmla="*/ 2794000 h 4229100"/>
              <a:gd name="connsiteX13" fmla="*/ 1066800 w 2133600"/>
              <a:gd name="connsiteY13" fmla="*/ 3022600 h 4229100"/>
              <a:gd name="connsiteX14" fmla="*/ 1143000 w 2133600"/>
              <a:gd name="connsiteY14" fmla="*/ 3162300 h 4229100"/>
              <a:gd name="connsiteX15" fmla="*/ 1206500 w 2133600"/>
              <a:gd name="connsiteY15" fmla="*/ 3327400 h 4229100"/>
              <a:gd name="connsiteX16" fmla="*/ 1308100 w 2133600"/>
              <a:gd name="connsiteY16" fmla="*/ 3492500 h 4229100"/>
              <a:gd name="connsiteX17" fmla="*/ 1422400 w 2133600"/>
              <a:gd name="connsiteY17" fmla="*/ 3594100 h 4229100"/>
              <a:gd name="connsiteX18" fmla="*/ 1714500 w 2133600"/>
              <a:gd name="connsiteY18" fmla="*/ 3708400 h 4229100"/>
              <a:gd name="connsiteX19" fmla="*/ 1905000 w 2133600"/>
              <a:gd name="connsiteY19" fmla="*/ 3873500 h 4229100"/>
              <a:gd name="connsiteX20" fmla="*/ 2032000 w 2133600"/>
              <a:gd name="connsiteY20" fmla="*/ 4013200 h 4229100"/>
              <a:gd name="connsiteX21" fmla="*/ 2133600 w 2133600"/>
              <a:gd name="connsiteY21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33600" h="4229100">
                <a:moveTo>
                  <a:pt x="190500" y="0"/>
                </a:moveTo>
                <a:lnTo>
                  <a:pt x="0" y="76200"/>
                </a:lnTo>
                <a:lnTo>
                  <a:pt x="431800" y="431800"/>
                </a:lnTo>
                <a:lnTo>
                  <a:pt x="609600" y="685800"/>
                </a:lnTo>
                <a:lnTo>
                  <a:pt x="787400" y="1028700"/>
                </a:lnTo>
                <a:lnTo>
                  <a:pt x="863600" y="1358900"/>
                </a:lnTo>
                <a:lnTo>
                  <a:pt x="825500" y="1676400"/>
                </a:lnTo>
                <a:lnTo>
                  <a:pt x="800100" y="1930400"/>
                </a:lnTo>
                <a:lnTo>
                  <a:pt x="723900" y="2349500"/>
                </a:lnTo>
                <a:lnTo>
                  <a:pt x="723900" y="2514600"/>
                </a:lnTo>
                <a:lnTo>
                  <a:pt x="723900" y="2514600"/>
                </a:lnTo>
                <a:lnTo>
                  <a:pt x="762000" y="2641600"/>
                </a:lnTo>
                <a:lnTo>
                  <a:pt x="850900" y="2794000"/>
                </a:lnTo>
                <a:lnTo>
                  <a:pt x="1066800" y="3022600"/>
                </a:lnTo>
                <a:lnTo>
                  <a:pt x="1143000" y="3162300"/>
                </a:lnTo>
                <a:lnTo>
                  <a:pt x="1206500" y="3327400"/>
                </a:lnTo>
                <a:lnTo>
                  <a:pt x="1308100" y="3492500"/>
                </a:lnTo>
                <a:lnTo>
                  <a:pt x="1422400" y="3594100"/>
                </a:lnTo>
                <a:lnTo>
                  <a:pt x="1714500" y="3708400"/>
                </a:lnTo>
                <a:lnTo>
                  <a:pt x="1905000" y="3873500"/>
                </a:lnTo>
                <a:lnTo>
                  <a:pt x="2032000" y="4013200"/>
                </a:lnTo>
                <a:lnTo>
                  <a:pt x="2133600" y="42291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64200" y="4419600"/>
            <a:ext cx="38100" cy="431800"/>
          </a:xfrm>
          <a:custGeom>
            <a:avLst/>
            <a:gdLst>
              <a:gd name="connsiteX0" fmla="*/ 0 w 38100"/>
              <a:gd name="connsiteY0" fmla="*/ 0 h 431800"/>
              <a:gd name="connsiteX1" fmla="*/ 38100 w 38100"/>
              <a:gd name="connsiteY1" fmla="*/ 165100 h 431800"/>
              <a:gd name="connsiteX2" fmla="*/ 0 w 38100"/>
              <a:gd name="connsiteY2" fmla="*/ 304800 h 431800"/>
              <a:gd name="connsiteX3" fmla="*/ 25400 w 38100"/>
              <a:gd name="connsiteY3" fmla="*/ 431800 h 431800"/>
              <a:gd name="connsiteX4" fmla="*/ 25400 w 38100"/>
              <a:gd name="connsiteY4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431800">
                <a:moveTo>
                  <a:pt x="0" y="0"/>
                </a:moveTo>
                <a:lnTo>
                  <a:pt x="38100" y="165100"/>
                </a:lnTo>
                <a:lnTo>
                  <a:pt x="0" y="304800"/>
                </a:lnTo>
                <a:lnTo>
                  <a:pt x="25400" y="431800"/>
                </a:lnTo>
                <a:lnTo>
                  <a:pt x="25400" y="4318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75300" y="4851400"/>
            <a:ext cx="355600" cy="292100"/>
          </a:xfrm>
          <a:custGeom>
            <a:avLst/>
            <a:gdLst>
              <a:gd name="connsiteX0" fmla="*/ 76200 w 355600"/>
              <a:gd name="connsiteY0" fmla="*/ 0 h 292100"/>
              <a:gd name="connsiteX1" fmla="*/ 76200 w 355600"/>
              <a:gd name="connsiteY1" fmla="*/ 0 h 292100"/>
              <a:gd name="connsiteX2" fmla="*/ 0 w 355600"/>
              <a:gd name="connsiteY2" fmla="*/ 127000 h 292100"/>
              <a:gd name="connsiteX3" fmla="*/ 0 w 355600"/>
              <a:gd name="connsiteY3" fmla="*/ 127000 h 292100"/>
              <a:gd name="connsiteX4" fmla="*/ 190500 w 355600"/>
              <a:gd name="connsiteY4" fmla="*/ 241300 h 292100"/>
              <a:gd name="connsiteX5" fmla="*/ 355600 w 355600"/>
              <a:gd name="connsiteY5" fmla="*/ 292100 h 292100"/>
              <a:gd name="connsiteX6" fmla="*/ 355600 w 355600"/>
              <a:gd name="connsiteY6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00" h="292100">
                <a:moveTo>
                  <a:pt x="76200" y="0"/>
                </a:moveTo>
                <a:lnTo>
                  <a:pt x="76200" y="0"/>
                </a:lnTo>
                <a:lnTo>
                  <a:pt x="0" y="127000"/>
                </a:lnTo>
                <a:lnTo>
                  <a:pt x="0" y="127000"/>
                </a:lnTo>
                <a:lnTo>
                  <a:pt x="190500" y="241300"/>
                </a:lnTo>
                <a:lnTo>
                  <a:pt x="355600" y="292100"/>
                </a:lnTo>
                <a:lnTo>
                  <a:pt x="355600" y="292100"/>
                </a:ln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676900" y="4851400"/>
            <a:ext cx="292100" cy="254000"/>
          </a:xfrm>
          <a:custGeom>
            <a:avLst/>
            <a:gdLst>
              <a:gd name="connsiteX0" fmla="*/ 0 w 292100"/>
              <a:gd name="connsiteY0" fmla="*/ 0 h 254000"/>
              <a:gd name="connsiteX1" fmla="*/ 177800 w 292100"/>
              <a:gd name="connsiteY1" fmla="*/ 76200 h 254000"/>
              <a:gd name="connsiteX2" fmla="*/ 292100 w 292100"/>
              <a:gd name="connsiteY2" fmla="*/ 152400 h 254000"/>
              <a:gd name="connsiteX3" fmla="*/ 241300 w 292100"/>
              <a:gd name="connsiteY3" fmla="*/ 254000 h 254000"/>
              <a:gd name="connsiteX4" fmla="*/ 241300 w 292100"/>
              <a:gd name="connsiteY4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0" h="254000">
                <a:moveTo>
                  <a:pt x="0" y="0"/>
                </a:moveTo>
                <a:lnTo>
                  <a:pt x="177800" y="76200"/>
                </a:lnTo>
                <a:lnTo>
                  <a:pt x="292100" y="152400"/>
                </a:lnTo>
                <a:lnTo>
                  <a:pt x="241300" y="254000"/>
                </a:lnTo>
                <a:lnTo>
                  <a:pt x="241300" y="254000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95700" y="1143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534" y="6502400"/>
            <a:ext cx="1574800" cy="1651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517900" y="2286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08400" y="3810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24300" y="5842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4800" y="8382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54500" y="11049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43400" y="14097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30700" y="17145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18000" y="20193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54500" y="23368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29100" y="26035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92600" y="28321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32300" y="30099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84700" y="32004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99000" y="34163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00600" y="36068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91100" y="37592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45100" y="38735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97500" y="40259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49900" y="42164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1500" y="44196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76900" y="45847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51500" y="47498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8000" y="49022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40400" y="50546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91200" y="48514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43600" y="49911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30900" y="51562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96000" y="53467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23000" y="55245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75400" y="56769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27800" y="58293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92900" y="59309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819900" y="60579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69100" y="62357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731000" y="64262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18300" y="6426201"/>
            <a:ext cx="8382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M621 P+R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32400" y="44300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City Centre Options</a:t>
            </a:r>
          </a:p>
        </p:txBody>
      </p:sp>
      <p:sp>
        <p:nvSpPr>
          <p:cNvPr id="52" name="Oval 51"/>
          <p:cNvSpPr/>
          <p:nvPr/>
        </p:nvSpPr>
        <p:spPr>
          <a:xfrm>
            <a:off x="3136900" y="6248400"/>
            <a:ext cx="76200" cy="8890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87700" y="6146801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Tram Stop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51270" y="2832100"/>
            <a:ext cx="374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Prepared by Trampower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75070" y="927100"/>
            <a:ext cx="385083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Leeds Supertram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9079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Supertram</a:t>
            </a:r>
            <a:r>
              <a:rPr lang="en-US" dirty="0"/>
              <a:t> 3 CAPEX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5660193"/>
              </p:ext>
            </p:extLst>
          </p:nvPr>
        </p:nvGraphicFramePr>
        <p:xfrm>
          <a:off x="889001" y="1077278"/>
          <a:ext cx="7493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8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3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Supertram</a:t>
                      </a:r>
                      <a:r>
                        <a:rPr lang="en-US" dirty="0"/>
                        <a:t> 2 [2003]  (£million)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SUPERTRAM 3  [2016] (£million)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Trams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Route</a:t>
                      </a:r>
                      <a:r>
                        <a:rPr lang="en-US" baseline="0" dirty="0"/>
                        <a:t> length 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 (£million)/km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835" y="4779943"/>
            <a:ext cx="2773640" cy="170744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23175" y="5021243"/>
            <a:ext cx="2982101" cy="124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0014" y="4381818"/>
            <a:ext cx="2258369" cy="238728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988300" y="2654300"/>
            <a:ext cx="685800" cy="1676400"/>
          </a:xfrm>
          <a:custGeom>
            <a:avLst/>
            <a:gdLst>
              <a:gd name="connsiteX0" fmla="*/ 0 w 685800"/>
              <a:gd name="connsiteY0" fmla="*/ 0 h 1676400"/>
              <a:gd name="connsiteX1" fmla="*/ 685800 w 685800"/>
              <a:gd name="connsiteY1" fmla="*/ 0 h 1676400"/>
              <a:gd name="connsiteX2" fmla="*/ 571500 w 685800"/>
              <a:gd name="connsiteY2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676400">
                <a:moveTo>
                  <a:pt x="0" y="0"/>
                </a:moveTo>
                <a:lnTo>
                  <a:pt x="685800" y="0"/>
                </a:lnTo>
                <a:lnTo>
                  <a:pt x="571500" y="16764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47100" y="2654300"/>
            <a:ext cx="127000" cy="1676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006600" y="1930400"/>
            <a:ext cx="4597400" cy="2679700"/>
          </a:xfrm>
          <a:custGeom>
            <a:avLst/>
            <a:gdLst>
              <a:gd name="connsiteX0" fmla="*/ 4597400 w 4597400"/>
              <a:gd name="connsiteY0" fmla="*/ 0 h 2679700"/>
              <a:gd name="connsiteX1" fmla="*/ 4152900 w 4597400"/>
              <a:gd name="connsiteY1" fmla="*/ 0 h 2679700"/>
              <a:gd name="connsiteX2" fmla="*/ 4102100 w 4597400"/>
              <a:gd name="connsiteY2" fmla="*/ 2679700 h 2679700"/>
              <a:gd name="connsiteX3" fmla="*/ 0 w 4597400"/>
              <a:gd name="connsiteY3" fmla="*/ 26289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2679700">
                <a:moveTo>
                  <a:pt x="4597400" y="0"/>
                </a:moveTo>
                <a:lnTo>
                  <a:pt x="4152900" y="0"/>
                </a:lnTo>
                <a:lnTo>
                  <a:pt x="4102100" y="2679700"/>
                </a:lnTo>
                <a:lnTo>
                  <a:pt x="0" y="26289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06600" y="4559300"/>
            <a:ext cx="0" cy="32224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45000" y="4610100"/>
            <a:ext cx="0" cy="32224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59500" y="2247900"/>
            <a:ext cx="482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9000" y="6487386"/>
            <a:ext cx="555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LR55 Track                           simplified OHL   City Class trams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59556" cy="8666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1350" y="88901"/>
            <a:ext cx="2152650" cy="5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59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522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Leeds Supertram 3</vt:lpstr>
      <vt:lpstr>Slide 2</vt:lpstr>
      <vt:lpstr>Issues for today ?</vt:lpstr>
      <vt:lpstr> Preston GUILD Line - a new approach</vt:lpstr>
      <vt:lpstr>GUILD Tramway Economics</vt:lpstr>
      <vt:lpstr>City Class Tram</vt:lpstr>
      <vt:lpstr>Leeds Supertram 2  (2003)</vt:lpstr>
      <vt:lpstr>Slide 8</vt:lpstr>
      <vt:lpstr>Supertram 3 CAPEX</vt:lpstr>
      <vt:lpstr>The Partnership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Lesley</dc:creator>
  <cp:lastModifiedBy>Colin</cp:lastModifiedBy>
  <cp:revision>39</cp:revision>
  <cp:lastPrinted>2016-12-11T15:16:17Z</cp:lastPrinted>
  <dcterms:created xsi:type="dcterms:W3CDTF">2016-12-01T19:21:35Z</dcterms:created>
  <dcterms:modified xsi:type="dcterms:W3CDTF">2016-12-11T18:21:20Z</dcterms:modified>
</cp:coreProperties>
</file>